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6" r:id="rId4"/>
    <p:sldId id="265" r:id="rId5"/>
    <p:sldId id="261" r:id="rId6"/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2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FE22-DBCC-FF48-9B28-A670B0A12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4FDD0-D443-7B48-8AB0-2E6ADB2EA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C10A-1E9E-EE42-B2B0-ACFF6F1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678AA-DD48-A341-BA64-4DCF6762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86809-E09F-F345-9D47-46D33D06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6FF8-B782-E047-99C1-679D02EF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E57D9-7BC1-B447-B70A-D1D7443C1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BB928-798D-2D4B-80CC-B3958625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B299-6833-C441-9F42-92E7DFB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7100-C875-2F4C-9A32-2731E90B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0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72E33-3BAB-A742-89E1-E90A34838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C5BF9-A58A-4347-9A70-FDE5EEC0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AAF04-0A96-E049-B71A-A23706C1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2C12-F962-5D41-8529-E3C1A70B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816F-053D-B843-8767-68D967DA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9F12-5CD3-DF48-AE28-C85B49AA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D517-155A-1846-8B8F-37446776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123B6-A828-6846-8C6B-4037F376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75BB9-7E57-E940-AF86-E9956D3C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4A82-544D-EB45-B408-A91720AB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8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A46C-C543-6841-AA31-F297F404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91739-1161-8440-B477-19DE26CA2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ADA5-D986-8747-91CC-F08FAA69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30C8-1E9C-1F41-85DE-8289E4F5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DF7F7-DDAC-4D40-ABB9-63E6DD03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6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FD4D-06DA-6840-94F5-9B39DCD0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7D92-1902-304D-90F1-D6EA30DA7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98F6E-0C3F-2A41-8CF4-3B15A2799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4E323-E3C6-F44D-8EA5-FF60CE68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6D249-4152-354A-98AE-B7F5ED50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D039B-4817-B64C-B5F5-6A02BB52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ED3C-7304-D649-97EB-3F7512D9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77A12-0B4C-7745-BBF2-DAAC4445A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365BF-FD6D-A040-A56F-6F5020BA4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1E269-1175-054E-8033-73589EE75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8574B-B131-1D4E-90D4-95885294F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3B365-0C29-1749-AEB4-773E8810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7DFA-9749-BD46-857B-EFB8BD9A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0FDE3-1417-6C49-854F-3BBC527A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8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619D-95B1-3B4D-B00C-D2AB1292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C5AA2-8C86-974A-BFEF-8D6F2114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8A12B-F80B-8D4D-A664-1F6FB34F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A75C9-D903-064A-B836-34A5F1FD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4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654A2-6E4A-FD43-BDE3-01DDAC3F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D0C00-7D08-124C-A4B4-836D3114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7DEDE-59DF-354C-86A4-770284B2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0BB6-FA51-CA4C-934B-F468E751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1C13-E1E6-484F-BEB9-B36D95C3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5B5C1-8AF8-B946-B2A8-F8518609E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7EB21-58F3-DF44-8D0A-678C66EF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410BB-F49A-2745-9A31-A559BBDD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C22AC-00A9-AF43-A72A-5D1A71AA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2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2C06-1322-4F42-B6AF-E4AC2B4C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4C8C4-1C30-804E-8D92-842F5561F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246C8-DF24-AD4B-8D48-AA821B165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964BD-1095-F34E-B61C-3C90C243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993D-4019-EB45-8445-F79A7EF5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5962F-78AA-A540-8F8F-F317B8AB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8FD016-443D-AB42-890D-069B7C21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4169-F0C9-CC46-80E3-B86A2C0A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0B8F-EF57-2843-B243-D3FC5B27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64BD-669F-D244-9506-776908F97BD1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6B328-C07C-B74B-9224-1E26131DF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510FD-EB5B-CD46-9EAD-2415DECE9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958DE-C186-114D-AB24-68E6E582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7058507/" TargetMode="External"/><Relationship Id="rId2" Type="http://schemas.openxmlformats.org/officeDocument/2006/relationships/hyperlink" Target="https://schaechter.asmblog.org/schaechter/2018/02/a-whiff-of-taxonomy-the-tenericute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CAB1-7DCB-9845-B2AF-6F9AF2E1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to results, 6-25-20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17166-A6F5-B641-BD15-0A1ABA4F9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9AECAC-B1BD-6F47-8BFC-94BA2A75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748156"/>
            <a:ext cx="5904628" cy="61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F0F11-38D6-B341-B639-43B874EC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85" y="748156"/>
            <a:ext cx="5593094" cy="5787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22AF41-9D04-4541-9563-03EE104F77FD}"/>
              </a:ext>
            </a:extLst>
          </p:cNvPr>
          <p:cNvSpPr txBox="1"/>
          <p:nvPr/>
        </p:nvSpPr>
        <p:spPr>
          <a:xfrm>
            <a:off x="122663" y="78059"/>
            <a:ext cx="316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230F7-1E09-1449-88F1-2E2F05905B45}"/>
              </a:ext>
            </a:extLst>
          </p:cNvPr>
          <p:cNvSpPr txBox="1"/>
          <p:nvPr/>
        </p:nvSpPr>
        <p:spPr>
          <a:xfrm>
            <a:off x="1014761" y="925551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Faith’s PD vs parasite presence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49DB8-1298-194A-ADCF-47EB5177C593}"/>
              </a:ext>
            </a:extLst>
          </p:cNvPr>
          <p:cNvSpPr txBox="1"/>
          <p:nvPr/>
        </p:nvSpPr>
        <p:spPr>
          <a:xfrm>
            <a:off x="6741600" y="942946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Shannon vs parasite presence</a:t>
            </a:r>
          </a:p>
        </p:txBody>
      </p:sp>
    </p:spTree>
    <p:extLst>
      <p:ext uri="{BB962C8B-B14F-4D97-AF65-F5344CB8AC3E}">
        <p14:creationId xmlns:p14="http://schemas.microsoft.com/office/powerpoint/2010/main" val="56957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698188-58C8-814A-9A4C-AC9AD56211A9}"/>
              </a:ext>
            </a:extLst>
          </p:cNvPr>
          <p:cNvSpPr/>
          <p:nvPr/>
        </p:nvSpPr>
        <p:spPr>
          <a:xfrm>
            <a:off x="287079" y="211846"/>
            <a:ext cx="8569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“Were you able to test if there is any correlation between parasite load and/or parasite type on beta diversity matrices in R?”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01166-7A94-F04E-921B-2F1A3951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" y="1947667"/>
            <a:ext cx="6504689" cy="4730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A56CF-1416-1944-BD2A-BEDB2813A4BC}"/>
              </a:ext>
            </a:extLst>
          </p:cNvPr>
          <p:cNvSpPr txBox="1"/>
          <p:nvPr/>
        </p:nvSpPr>
        <p:spPr>
          <a:xfrm>
            <a:off x="287079" y="1024337"/>
            <a:ext cx="564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Overall </a:t>
            </a:r>
            <a:r>
              <a:rPr lang="en-US" dirty="0" err="1">
                <a:solidFill>
                  <a:srgbClr val="FF0000"/>
                </a:solidFill>
              </a:rPr>
              <a:t>PCoA</a:t>
            </a:r>
            <a:r>
              <a:rPr lang="en-US" dirty="0">
                <a:solidFill>
                  <a:srgbClr val="FF0000"/>
                </a:solidFill>
              </a:rPr>
              <a:t> plot, for reference. Cannot really test within this because of the dramatic differences between the two primates.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15FF7-AECD-2C45-B5FB-52AF96BD9FE5}"/>
              </a:ext>
            </a:extLst>
          </p:cNvPr>
          <p:cNvSpPr txBox="1"/>
          <p:nvPr/>
        </p:nvSpPr>
        <p:spPr>
          <a:xfrm>
            <a:off x="7070651" y="941256"/>
            <a:ext cx="4221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next slide for comparisons within a species (answers next questions).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With regard to parasite type, Doucs pretty much just had Trichuris, so essentially parasite positive = </a:t>
            </a:r>
            <a:r>
              <a:rPr lang="en-US" dirty="0" err="1">
                <a:solidFill>
                  <a:srgbClr val="FF0000"/>
                </a:solidFill>
              </a:rPr>
              <a:t>trichuris</a:t>
            </a:r>
            <a:r>
              <a:rPr lang="en-US" dirty="0">
                <a:solidFill>
                  <a:srgbClr val="FF0000"/>
                </a:solidFill>
              </a:rPr>
              <a:t>, negative = none (only a few exceptions there)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 howlers, it’s all pretty mixed together, frankly. </a:t>
            </a:r>
          </a:p>
        </p:txBody>
      </p:sp>
    </p:spTree>
    <p:extLst>
      <p:ext uri="{BB962C8B-B14F-4D97-AF65-F5344CB8AC3E}">
        <p14:creationId xmlns:p14="http://schemas.microsoft.com/office/powerpoint/2010/main" val="253402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12F51F-A1B9-1B4D-8D69-65B2A972A45A}"/>
              </a:ext>
            </a:extLst>
          </p:cNvPr>
          <p:cNvSpPr/>
          <p:nvPr/>
        </p:nvSpPr>
        <p:spPr>
          <a:xfrm>
            <a:off x="304800" y="212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“Within species, do individuals cluster by infection status in the </a:t>
            </a:r>
            <a:r>
              <a:rPr lang="en-US" i="1" dirty="0" err="1"/>
              <a:t>PCoA</a:t>
            </a:r>
            <a:r>
              <a:rPr lang="en-US" i="1" dirty="0"/>
              <a:t> plots?”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A449-D888-CE45-B776-A5A94B3D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5" y="1187567"/>
            <a:ext cx="3776472" cy="2746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40A7C-C0B2-FA4A-B732-F9B532F4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5" y="3827744"/>
            <a:ext cx="3776472" cy="274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CA01C-ADA1-7146-A508-19E33DEFF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740" y="1081219"/>
            <a:ext cx="3776472" cy="2746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9E9C2-DFA2-C74D-9871-12812747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740" y="3827744"/>
            <a:ext cx="3776472" cy="2746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88CDA2-F7A2-AB41-9144-5FC2312759AA}"/>
              </a:ext>
            </a:extLst>
          </p:cNvPr>
          <p:cNvSpPr txBox="1"/>
          <p:nvPr/>
        </p:nvSpPr>
        <p:spPr>
          <a:xfrm>
            <a:off x="4572000" y="2519916"/>
            <a:ext cx="3306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is some clustering of the no-parasite samples in the Doucs (left), but not in the Howlers. This isn’t strong enough to be significant by Adonis (p=0.3), but the groups are also much different sizes.</a:t>
            </a:r>
          </a:p>
        </p:txBody>
      </p:sp>
    </p:spTree>
    <p:extLst>
      <p:ext uri="{BB962C8B-B14F-4D97-AF65-F5344CB8AC3E}">
        <p14:creationId xmlns:p14="http://schemas.microsoft.com/office/powerpoint/2010/main" val="171032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795878-CABA-3F4F-853A-9A9DEF689DE2}"/>
              </a:ext>
            </a:extLst>
          </p:cNvPr>
          <p:cNvSpPr/>
          <p:nvPr/>
        </p:nvSpPr>
        <p:spPr>
          <a:xfrm>
            <a:off x="485554" y="3934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“For alpha diversity, it looks like certain taxa vary with infection in the howlers. However, I was not sure if these were changes related to specific parasite loads (none, low, moderate) or across infection generally.”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5F3DE-7A12-FC45-852F-C7AF1C99DDA3}"/>
              </a:ext>
            </a:extLst>
          </p:cNvPr>
          <p:cNvSpPr txBox="1"/>
          <p:nvPr/>
        </p:nvSpPr>
        <p:spPr>
          <a:xfrm>
            <a:off x="467833" y="1881963"/>
            <a:ext cx="61137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used a Feature Selection approach (Boruta selection, uses random forest machine learning) to test whether taxa at Order, Family, or Genus level are predictive of parasite load – semiquantitative or presence/absence. There aren’t any significant predictors using this method. The number of Howlers with no parasites is small relative to positives.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 did a similar thing with Doucs though, and chased some rough annotations back to the Class level and an association with a </a:t>
            </a:r>
            <a:r>
              <a:rPr lang="en-US" dirty="0" err="1">
                <a:solidFill>
                  <a:srgbClr val="FF0000"/>
                </a:solidFill>
              </a:rPr>
              <a:t>Tenericutes</a:t>
            </a:r>
            <a:r>
              <a:rPr lang="en-US" dirty="0">
                <a:solidFill>
                  <a:srgbClr val="FF0000"/>
                </a:solidFill>
              </a:rPr>
              <a:t> class (see right)</a:t>
            </a:r>
          </a:p>
          <a:p>
            <a:r>
              <a:rPr lang="en-US" dirty="0">
                <a:hlinkClick r:id="rId2"/>
              </a:rPr>
              <a:t>https://schaechter.asmblog.org/schaechter/2018/02/a-whiff-of-taxonomy-the-tenericutes.html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hlinkClick r:id="rId3"/>
              </a:rPr>
              <a:t>https://pubmed.ncbi.nlm.nih.gov/27058507/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GreenGenes</a:t>
            </a:r>
            <a:r>
              <a:rPr lang="en-US" dirty="0">
                <a:solidFill>
                  <a:srgbClr val="FF0000"/>
                </a:solidFill>
              </a:rPr>
              <a:t> annotated this one to RF3 clade of </a:t>
            </a:r>
            <a:r>
              <a:rPr lang="en-US" dirty="0" err="1">
                <a:solidFill>
                  <a:srgbClr val="FF0000"/>
                </a:solidFill>
              </a:rPr>
              <a:t>Tenericutes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CFADD-44BB-0144-8A52-470B3EBB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355" y="1733107"/>
            <a:ext cx="4110058" cy="4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FB3-886F-714C-BD62-FD1273BF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analysis plots</a:t>
            </a:r>
            <a:br>
              <a:rPr lang="en-US" dirty="0"/>
            </a:br>
            <a:r>
              <a:rPr lang="en-US" dirty="0"/>
              <a:t>(dated 8/23/2019)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EA5D4-5787-514F-A05F-D3EF6C64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0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D091E-A6FA-4944-8C3D-59E03735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05"/>
            <a:ext cx="12192000" cy="5873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FD489-95AE-EC42-90BE-08CDBC95F24C}"/>
              </a:ext>
            </a:extLst>
          </p:cNvPr>
          <p:cNvSpPr txBox="1"/>
          <p:nvPr/>
        </p:nvSpPr>
        <p:spPr>
          <a:xfrm>
            <a:off x="1267097" y="6296297"/>
            <a:ext cx="640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Monkey species : presence(1)/absence(0) parasites by microscopy</a:t>
            </a:r>
          </a:p>
        </p:txBody>
      </p:sp>
    </p:spTree>
    <p:extLst>
      <p:ext uri="{BB962C8B-B14F-4D97-AF65-F5344CB8AC3E}">
        <p14:creationId xmlns:p14="http://schemas.microsoft.com/office/powerpoint/2010/main" val="216548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BDF83-B38D-C645-B601-321EF7BD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1" y="100361"/>
            <a:ext cx="81118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17C9F-B002-544B-A271-36331E336426}"/>
              </a:ext>
            </a:extLst>
          </p:cNvPr>
          <p:cNvSpPr txBox="1"/>
          <p:nvPr/>
        </p:nvSpPr>
        <p:spPr>
          <a:xfrm>
            <a:off x="8720254" y="624468"/>
            <a:ext cx="2999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Unweighted </a:t>
            </a:r>
            <a:r>
              <a:rPr lang="en-US" dirty="0" err="1"/>
              <a:t>Unifrac</a:t>
            </a:r>
            <a:endParaRPr lang="en-US" dirty="0"/>
          </a:p>
          <a:p>
            <a:endParaRPr lang="en-US" dirty="0"/>
          </a:p>
          <a:p>
            <a:r>
              <a:rPr lang="en-US" dirty="0"/>
              <a:t>Blue = parasite positive</a:t>
            </a:r>
          </a:p>
          <a:p>
            <a:r>
              <a:rPr lang="en-US" dirty="0"/>
              <a:t>Red = no parasite</a:t>
            </a:r>
          </a:p>
          <a:p>
            <a:endParaRPr lang="en-US" dirty="0"/>
          </a:p>
          <a:p>
            <a:r>
              <a:rPr lang="en-US" dirty="0"/>
              <a:t>Diamond = douc</a:t>
            </a:r>
          </a:p>
          <a:p>
            <a:r>
              <a:rPr lang="en-US" dirty="0"/>
              <a:t>Sphere = howler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1DD0AE-AF04-DA41-8A07-DB364E844DE5}"/>
              </a:ext>
            </a:extLst>
          </p:cNvPr>
          <p:cNvCxnSpPr/>
          <p:nvPr/>
        </p:nvCxnSpPr>
        <p:spPr>
          <a:xfrm flipH="1">
            <a:off x="5876693" y="1126273"/>
            <a:ext cx="903248" cy="7805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31177F-90EE-0A43-A609-4A497CE17D53}"/>
              </a:ext>
            </a:extLst>
          </p:cNvPr>
          <p:cNvSpPr txBox="1"/>
          <p:nvPr/>
        </p:nvSpPr>
        <p:spPr>
          <a:xfrm>
            <a:off x="6791093" y="624468"/>
            <a:ext cx="143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Captive howlers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635B54-29AD-B549-A5B1-604B32EE80C1}"/>
              </a:ext>
            </a:extLst>
          </p:cNvPr>
          <p:cNvCxnSpPr>
            <a:cxnSpLocks/>
          </p:cNvCxnSpPr>
          <p:nvPr/>
        </p:nvCxnSpPr>
        <p:spPr>
          <a:xfrm flipH="1">
            <a:off x="6791093" y="4042205"/>
            <a:ext cx="247475" cy="9961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50D95B-21F9-C548-84BB-C7C776B7982A}"/>
              </a:ext>
            </a:extLst>
          </p:cNvPr>
          <p:cNvSpPr txBox="1"/>
          <p:nvPr/>
        </p:nvSpPr>
        <p:spPr>
          <a:xfrm>
            <a:off x="6222382" y="3191250"/>
            <a:ext cx="2187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Wild howlers, except the very top one (recent captive) </a:t>
            </a:r>
          </a:p>
        </p:txBody>
      </p:sp>
    </p:spTree>
    <p:extLst>
      <p:ext uri="{BB962C8B-B14F-4D97-AF65-F5344CB8AC3E}">
        <p14:creationId xmlns:p14="http://schemas.microsoft.com/office/powerpoint/2010/main" val="275630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4C7E0-8C4E-BC49-B9B7-B0914E8B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5" y="646770"/>
            <a:ext cx="5226687" cy="5408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AA8966-EB8E-904B-B532-01CB98D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05" y="646770"/>
            <a:ext cx="5356007" cy="5542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7A17B-9926-314D-8AEE-03CF63951488}"/>
              </a:ext>
            </a:extLst>
          </p:cNvPr>
          <p:cNvSpPr txBox="1"/>
          <p:nvPr/>
        </p:nvSpPr>
        <p:spPr>
          <a:xfrm>
            <a:off x="2406357" y="646770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Faith’s PD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0D5EC-A307-EE4D-822F-97E9612E04B3}"/>
              </a:ext>
            </a:extLst>
          </p:cNvPr>
          <p:cNvSpPr txBox="1"/>
          <p:nvPr/>
        </p:nvSpPr>
        <p:spPr>
          <a:xfrm>
            <a:off x="8468904" y="64677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Shannon</a:t>
            </a:r>
          </a:p>
        </p:txBody>
      </p:sp>
    </p:spTree>
    <p:extLst>
      <p:ext uri="{BB962C8B-B14F-4D97-AF65-F5344CB8AC3E}">
        <p14:creationId xmlns:p14="http://schemas.microsoft.com/office/powerpoint/2010/main" val="119705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2AF41-9D04-4541-9563-03EE104F77FD}"/>
              </a:ext>
            </a:extLst>
          </p:cNvPr>
          <p:cNvSpPr txBox="1"/>
          <p:nvPr/>
        </p:nvSpPr>
        <p:spPr>
          <a:xfrm>
            <a:off x="122663" y="78059"/>
            <a:ext cx="316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00CE4-EE01-CA4C-A20C-C08E8EB1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81"/>
            <a:ext cx="5733191" cy="5932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230F7-1E09-1449-88F1-2E2F05905B45}"/>
              </a:ext>
            </a:extLst>
          </p:cNvPr>
          <p:cNvSpPr txBox="1"/>
          <p:nvPr/>
        </p:nvSpPr>
        <p:spPr>
          <a:xfrm>
            <a:off x="1014761" y="925551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Faith’s PD vs parasite presence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CEAA1-58F7-F949-A288-7DEF43C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5" y="942946"/>
            <a:ext cx="5376264" cy="556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9DB8-1298-194A-ADCF-47EB5177C593}"/>
              </a:ext>
            </a:extLst>
          </p:cNvPr>
          <p:cNvSpPr txBox="1"/>
          <p:nvPr/>
        </p:nvSpPr>
        <p:spPr>
          <a:xfrm>
            <a:off x="6741600" y="942946"/>
            <a:ext cx="404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Shannon vs parasite presence</a:t>
            </a:r>
          </a:p>
        </p:txBody>
      </p:sp>
    </p:spTree>
    <p:extLst>
      <p:ext uri="{BB962C8B-B14F-4D97-AF65-F5344CB8AC3E}">
        <p14:creationId xmlns:p14="http://schemas.microsoft.com/office/powerpoint/2010/main" val="292282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414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Update to results, 6-25-20</vt:lpstr>
      <vt:lpstr>PowerPoint Presentation</vt:lpstr>
      <vt:lpstr>PowerPoint Presentation</vt:lpstr>
      <vt:lpstr>PowerPoint Presentation</vt:lpstr>
      <vt:lpstr>Previous analysis plots (dated 8/23/2019)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Shields-Cutler</dc:creator>
  <cp:lastModifiedBy>Microsoft Office User</cp:lastModifiedBy>
  <cp:revision>12</cp:revision>
  <dcterms:created xsi:type="dcterms:W3CDTF">2019-08-23T18:37:33Z</dcterms:created>
  <dcterms:modified xsi:type="dcterms:W3CDTF">2020-06-25T17:17:55Z</dcterms:modified>
</cp:coreProperties>
</file>